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506840723127"/>
          <c:y val="0.08600451184466"/>
          <c:w val="0.705367999219704"/>
          <c:h val="0.8370311800185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  <a:ln w="9525">
              <a:solidFill>
                <a:schemeClr val="tx1"/>
              </a:solidFill>
              <a:prstDash val="dashDot"/>
            </a:ln>
          </c:spPr>
          <c:dLbls>
            <c:delete val="1"/>
          </c:dLbls>
          <c:cat>
            <c:strRef>
              <c:f>Sheet1!$A$2:$A$12</c:f>
              <c:strCache>
                <c:ptCount val="11"/>
                <c:pt idx="0">
                  <c:v>Consumers</c:v>
                </c:pt>
                <c:pt idx="1">
                  <c:v>Owners/ investors @ Retailer/ Brand</c:v>
                </c:pt>
                <c:pt idx="2">
                  <c:v>Employees @ Retailer / Brand</c:v>
                </c:pt>
                <c:pt idx="3">
                  <c:v>Owners / Investors @  Suppliers and Partners (farms, factories)</c:v>
                </c:pt>
                <c:pt idx="4">
                  <c:v>Employees @ Suppliers and Partners (farms, factories)</c:v>
                </c:pt>
                <c:pt idx="5">
                  <c:v>Society - local communities in Supplier country</c:v>
                </c:pt>
                <c:pt idx="6">
                  <c:v>Society - Dutch/ EU</c:v>
                </c:pt>
                <c:pt idx="7">
                  <c:v>Government - Local (farmers, manufacturers)</c:v>
                </c:pt>
                <c:pt idx="8">
                  <c:v>Government - Dutch/ EU</c:v>
                </c:pt>
                <c:pt idx="9">
                  <c:v>Environment -  Local (farmers, manufacturers)</c:v>
                </c:pt>
                <c:pt idx="10">
                  <c:v>Environment -  Dutch/ EU 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56FAB-6323-B843-8AA4-D64C3CAAF7DE}" type="datetimeFigureOut">
              <a:rPr lang="en-US" smtClean="0"/>
              <a:t>05/03/15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61EFF-6F68-E545-B604-D7BF404E7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39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stakeholders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14480-0FF7-A644-89CD-D394902065C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0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862D-90A1-DD4C-B064-EA43E5C4EB92}" type="datetimeFigureOut">
              <a:rPr lang="en-US" smtClean="0"/>
              <a:t>05/03/15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D678-8CA7-0E43-852A-D40CEB19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5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862D-90A1-DD4C-B064-EA43E5C4EB92}" type="datetimeFigureOut">
              <a:rPr lang="en-US" smtClean="0"/>
              <a:t>05/03/15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D678-8CA7-0E43-852A-D40CEB19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2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862D-90A1-DD4C-B064-EA43E5C4EB92}" type="datetimeFigureOut">
              <a:rPr lang="en-US" smtClean="0"/>
              <a:t>05/03/15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D678-8CA7-0E43-852A-D40CEB19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41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862D-90A1-DD4C-B064-EA43E5C4EB92}" type="datetimeFigureOut">
              <a:rPr lang="en-US" smtClean="0"/>
              <a:t>05/03/15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D678-8CA7-0E43-852A-D40CEB19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1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862D-90A1-DD4C-B064-EA43E5C4EB92}" type="datetimeFigureOut">
              <a:rPr lang="en-US" smtClean="0"/>
              <a:t>05/03/15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D678-8CA7-0E43-852A-D40CEB19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7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862D-90A1-DD4C-B064-EA43E5C4EB92}" type="datetimeFigureOut">
              <a:rPr lang="en-US" smtClean="0"/>
              <a:t>05/03/15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D678-8CA7-0E43-852A-D40CEB19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0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862D-90A1-DD4C-B064-EA43E5C4EB92}" type="datetimeFigureOut">
              <a:rPr lang="en-US" smtClean="0"/>
              <a:t>05/03/15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D678-8CA7-0E43-852A-D40CEB19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5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862D-90A1-DD4C-B064-EA43E5C4EB92}" type="datetimeFigureOut">
              <a:rPr lang="en-US" smtClean="0"/>
              <a:t>05/03/15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D678-8CA7-0E43-852A-D40CEB19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1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862D-90A1-DD4C-B064-EA43E5C4EB92}" type="datetimeFigureOut">
              <a:rPr lang="en-US" smtClean="0"/>
              <a:t>05/03/15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D678-8CA7-0E43-852A-D40CEB19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1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862D-90A1-DD4C-B064-EA43E5C4EB92}" type="datetimeFigureOut">
              <a:rPr lang="en-US" smtClean="0"/>
              <a:t>05/03/15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D678-8CA7-0E43-852A-D40CEB19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3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862D-90A1-DD4C-B064-EA43E5C4EB92}" type="datetimeFigureOut">
              <a:rPr lang="en-US" smtClean="0"/>
              <a:t>05/03/15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1D678-8CA7-0E43-852A-D40CEB19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6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7862D-90A1-DD4C-B064-EA43E5C4EB92}" type="datetimeFigureOut">
              <a:rPr lang="en-US" smtClean="0"/>
              <a:t>05/03/15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1D678-8CA7-0E43-852A-D40CEB19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0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>
            <a:spLocks noChangeAspect="1"/>
          </p:cNvSpPr>
          <p:nvPr/>
        </p:nvSpPr>
        <p:spPr>
          <a:xfrm>
            <a:off x="2368698" y="1125606"/>
            <a:ext cx="4612343" cy="4612343"/>
          </a:xfrm>
          <a:prstGeom prst="ellipse">
            <a:avLst/>
          </a:prstGeom>
          <a:solidFill>
            <a:schemeClr val="bg1">
              <a:lumMod val="85000"/>
              <a:alpha val="49020"/>
            </a:schemeClr>
          </a:solidFill>
          <a:ln w="12700">
            <a:solidFill>
              <a:schemeClr val="tx1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298" tIns="32649" rIns="65298" bIns="32649" rtlCol="0" anchor="ctr"/>
          <a:lstStyle/>
          <a:p>
            <a:pPr algn="ctr"/>
            <a:endParaRPr lang="en-GB" sz="1400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925409" y="1682316"/>
            <a:ext cx="3498920" cy="3498920"/>
          </a:xfrm>
          <a:prstGeom prst="ellipse">
            <a:avLst/>
          </a:prstGeom>
          <a:solidFill>
            <a:schemeClr val="bg1">
              <a:lumMod val="75000"/>
              <a:alpha val="49020"/>
            </a:schemeClr>
          </a:solidFill>
          <a:ln w="12700">
            <a:solidFill>
              <a:schemeClr val="tx1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298" tIns="32649" rIns="65298" bIns="32649" rtlCol="0" anchor="ctr"/>
          <a:lstStyle/>
          <a:p>
            <a:pPr algn="ctr"/>
            <a:endParaRPr lang="en-GB" sz="1400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3556174" y="2312830"/>
            <a:ext cx="2237391" cy="2237894"/>
          </a:xfrm>
          <a:prstGeom prst="ellipse">
            <a:avLst/>
          </a:prstGeom>
          <a:solidFill>
            <a:schemeClr val="bg1">
              <a:lumMod val="65000"/>
              <a:alpha val="49020"/>
            </a:schemeClr>
          </a:solidFill>
          <a:ln w="12700">
            <a:solidFill>
              <a:schemeClr val="tx1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5298" tIns="32649" rIns="65298" bIns="32649" rtlCol="0" anchor="ctr"/>
          <a:lstStyle/>
          <a:p>
            <a:pPr algn="ctr"/>
            <a:endParaRPr lang="en-GB" sz="1400"/>
          </a:p>
        </p:txBody>
      </p:sp>
      <p:sp>
        <p:nvSpPr>
          <p:cNvPr id="15" name="Rectangle 14"/>
          <p:cNvSpPr>
            <a:spLocks noChangeAspect="1"/>
          </p:cNvSpPr>
          <p:nvPr/>
        </p:nvSpPr>
        <p:spPr>
          <a:xfrm>
            <a:off x="3889195" y="2646016"/>
            <a:ext cx="1571348" cy="1571522"/>
          </a:xfrm>
          <a:prstGeom prst="rect">
            <a:avLst/>
          </a:prstGeom>
          <a:noFill/>
        </p:spPr>
        <p:txBody>
          <a:bodyPr wrap="none" lIns="65298" tIns="32649" rIns="65298" bIns="32649">
            <a:prstTxWarp prst="textArchUp">
              <a:avLst>
                <a:gd name="adj" fmla="val 9710499"/>
              </a:avLst>
            </a:prstTxWarp>
            <a:spAutoFit/>
          </a:bodyPr>
          <a:lstStyle/>
          <a:p>
            <a:pPr algn="ctr"/>
            <a:r>
              <a:rPr lang="en-US" sz="1300" dirty="0"/>
              <a:t>Value Captured – Current Value Proposition</a:t>
            </a: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3205597" y="1962504"/>
            <a:ext cx="2938544" cy="2938544"/>
          </a:xfrm>
          <a:prstGeom prst="rect">
            <a:avLst/>
          </a:prstGeom>
          <a:noFill/>
        </p:spPr>
        <p:txBody>
          <a:bodyPr wrap="none" lIns="65298" tIns="32649" rIns="65298" bIns="32649">
            <a:prstTxWarp prst="textArchUp">
              <a:avLst>
                <a:gd name="adj" fmla="val 10800000"/>
              </a:avLst>
            </a:prstTxWarp>
            <a:spAutoFit/>
          </a:bodyPr>
          <a:lstStyle/>
          <a:p>
            <a:pPr algn="ctr"/>
            <a:r>
              <a:rPr lang="en-US" sz="1300" dirty="0"/>
              <a:t>Value Destroyed – Negative value outcomes of current model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142012" y="826669"/>
            <a:ext cx="5065714" cy="5210216"/>
          </a:xfrm>
          <a:prstGeom prst="rect">
            <a:avLst/>
          </a:prstGeom>
          <a:noFill/>
        </p:spPr>
        <p:txBody>
          <a:bodyPr wrap="none" lIns="65298" tIns="32649" rIns="65298" bIns="32649">
            <a:prstTxWarp prst="textArchUp">
              <a:avLst>
                <a:gd name="adj" fmla="val 10633913"/>
              </a:avLst>
            </a:prstTxWarp>
            <a:spAutoFit/>
          </a:bodyPr>
          <a:lstStyle/>
          <a:p>
            <a:pPr algn="ctr"/>
            <a:r>
              <a:rPr lang="en-US" sz="1300" dirty="0"/>
              <a:t>Value Opportunities  – New opportunities for additional value creation and capture through new activities and relationships</a:t>
            </a:r>
          </a:p>
        </p:txBody>
      </p:sp>
      <p:sp>
        <p:nvSpPr>
          <p:cNvPr id="20" name="Rectangle 19"/>
          <p:cNvSpPr>
            <a:spLocks noChangeAspect="1"/>
          </p:cNvSpPr>
          <p:nvPr/>
        </p:nvSpPr>
        <p:spPr>
          <a:xfrm>
            <a:off x="2662881" y="1419789"/>
            <a:ext cx="4023976" cy="4023976"/>
          </a:xfrm>
          <a:prstGeom prst="rect">
            <a:avLst/>
          </a:prstGeom>
          <a:noFill/>
        </p:spPr>
        <p:txBody>
          <a:bodyPr wrap="none" lIns="65298" tIns="32649" rIns="65298" bIns="32649">
            <a:prstTxWarp prst="textArchUp">
              <a:avLst>
                <a:gd name="adj" fmla="val 10612921"/>
              </a:avLst>
            </a:prstTxWarp>
            <a:spAutoFit/>
          </a:bodyPr>
          <a:lstStyle/>
          <a:p>
            <a:pPr algn="ctr"/>
            <a:r>
              <a:rPr lang="en-US" sz="1300" dirty="0"/>
              <a:t>Value Missed – Value currently squandered, lost or inadequately captured by current model </a:t>
            </a:r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3933323258"/>
              </p:ext>
            </p:extLst>
          </p:nvPr>
        </p:nvGraphicFramePr>
        <p:xfrm>
          <a:off x="575531" y="0"/>
          <a:ext cx="8216203" cy="6755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itle 2"/>
          <p:cNvSpPr>
            <a:spLocks noGrp="1"/>
          </p:cNvSpPr>
          <p:nvPr>
            <p:ph type="title"/>
          </p:nvPr>
        </p:nvSpPr>
        <p:spPr>
          <a:xfrm>
            <a:off x="0" y="12613"/>
            <a:ext cx="2089985" cy="79208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GB" sz="3200" dirty="0" smtClean="0">
                <a:solidFill>
                  <a:srgbClr val="4F81BD"/>
                </a:solidFill>
                <a:latin typeface="Calibri"/>
                <a:cs typeface="Calibri"/>
              </a:rPr>
              <a:t>Value mapping</a:t>
            </a:r>
            <a:endParaRPr lang="en-GB" sz="3000" dirty="0">
              <a:latin typeface="Calibri"/>
              <a:cs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56633" y="-105918"/>
            <a:ext cx="2077105" cy="101736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Natural Environment – Local (farmers/ manufacturers)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8216" y="1051059"/>
            <a:ext cx="1825824" cy="101736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Natural environment – Dutch/ EU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618" y="2430514"/>
            <a:ext cx="1825824" cy="101736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Consumers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618" y="5737949"/>
            <a:ext cx="1884015" cy="112005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flipH="1">
            <a:off x="-187619" y="4514846"/>
            <a:ext cx="2590233" cy="66639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Owners/ investors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@ Retail/ Brand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15658" y="5528203"/>
            <a:ext cx="1773323" cy="101736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Employees @ Retail/ Brand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963305" y="5737949"/>
            <a:ext cx="1773323" cy="101736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Employees @ Suppliers &amp; Partners (e.g. farms, factories)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flipH="1">
            <a:off x="3556174" y="6169679"/>
            <a:ext cx="2197757" cy="8708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Owners/ Investors @ Suppliers &amp; Partners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133440" y="4217538"/>
            <a:ext cx="1773323" cy="101736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Government – Suppliers &amp; Partner country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370677" y="2454985"/>
            <a:ext cx="1773323" cy="101736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Government – Dutch/ EU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849967" y="826669"/>
            <a:ext cx="1386083" cy="101736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Society - Dutch/ EU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39786" y="-185286"/>
            <a:ext cx="1811721" cy="101736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Society – Supplier &amp; Partner country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4167640" y="2929428"/>
            <a:ext cx="1036665" cy="1036897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17" tIns="45709" rIns="91417" bIns="45709" rtlCol="0" anchor="ctr"/>
          <a:lstStyle/>
          <a:p>
            <a:pPr algn="ctr"/>
            <a:r>
              <a:rPr lang="en-GB" sz="1200" dirty="0">
                <a:latin typeface="+mj-lt"/>
                <a:cs typeface="Times New Roman" pitchFamily="18" charset="0"/>
              </a:rPr>
              <a:t>Purpose</a:t>
            </a:r>
          </a:p>
        </p:txBody>
      </p:sp>
    </p:spTree>
    <p:extLst>
      <p:ext uri="{BB962C8B-B14F-4D97-AF65-F5344CB8AC3E}">
        <p14:creationId xmlns:p14="http://schemas.microsoft.com/office/powerpoint/2010/main" val="361294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120</Words>
  <Application>Microsoft Macintosh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Value mapping</vt:lpstr>
    </vt:vector>
  </TitlesOfParts>
  <Company>University of Cambridge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mapping</dc:title>
  <dc:creator>Nancy Bocken</dc:creator>
  <cp:lastModifiedBy>Nancy Bocken</cp:lastModifiedBy>
  <cp:revision>1</cp:revision>
  <dcterms:created xsi:type="dcterms:W3CDTF">2015-03-05T08:05:33Z</dcterms:created>
  <dcterms:modified xsi:type="dcterms:W3CDTF">2015-03-05T08:06:51Z</dcterms:modified>
</cp:coreProperties>
</file>